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44" r:id="rId1"/>
  </p:sldMasterIdLst>
  <p:notesMasterIdLst>
    <p:notesMasterId r:id="rId34"/>
  </p:notesMasterIdLst>
  <p:handoutMasterIdLst>
    <p:handoutMasterId r:id="rId35"/>
  </p:handoutMasterIdLst>
  <p:sldIdLst>
    <p:sldId id="512" r:id="rId2"/>
    <p:sldId id="653" r:id="rId3"/>
    <p:sldId id="654" r:id="rId4"/>
    <p:sldId id="655" r:id="rId5"/>
    <p:sldId id="685" r:id="rId6"/>
    <p:sldId id="690" r:id="rId7"/>
    <p:sldId id="651" r:id="rId8"/>
    <p:sldId id="670" r:id="rId9"/>
    <p:sldId id="656" r:id="rId10"/>
    <p:sldId id="662" r:id="rId11"/>
    <p:sldId id="687" r:id="rId12"/>
    <p:sldId id="665" r:id="rId13"/>
    <p:sldId id="666" r:id="rId14"/>
    <p:sldId id="659" r:id="rId15"/>
    <p:sldId id="663" r:id="rId16"/>
    <p:sldId id="664" r:id="rId17"/>
    <p:sldId id="671" r:id="rId18"/>
    <p:sldId id="682" r:id="rId19"/>
    <p:sldId id="672" r:id="rId20"/>
    <p:sldId id="673" r:id="rId21"/>
    <p:sldId id="674" r:id="rId22"/>
    <p:sldId id="669" r:id="rId23"/>
    <p:sldId id="661" r:id="rId24"/>
    <p:sldId id="675" r:id="rId25"/>
    <p:sldId id="676" r:id="rId26"/>
    <p:sldId id="677" r:id="rId27"/>
    <p:sldId id="678" r:id="rId28"/>
    <p:sldId id="679" r:id="rId29"/>
    <p:sldId id="680" r:id="rId30"/>
    <p:sldId id="681" r:id="rId31"/>
    <p:sldId id="683" r:id="rId32"/>
    <p:sldId id="689" r:id="rId33"/>
  </p:sldIdLst>
  <p:sldSz cx="9144000" cy="6858000" type="screen4x3"/>
  <p:notesSz cx="9296400" cy="7010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2300F8"/>
    <a:srgbClr val="062FF2"/>
    <a:srgbClr val="4B4BE4"/>
    <a:srgbClr val="003591"/>
    <a:srgbClr val="8FA6F1"/>
    <a:srgbClr val="8B8BED"/>
    <a:srgbClr val="007E02"/>
    <a:srgbClr val="473FF1"/>
    <a:srgbClr val="135F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2" autoAdjust="0"/>
    <p:restoredTop sz="94851" autoAdjust="0"/>
  </p:normalViewPr>
  <p:slideViewPr>
    <p:cSldViewPr snapToGrid="0">
      <p:cViewPr>
        <p:scale>
          <a:sx n="70" d="100"/>
          <a:sy n="70" d="100"/>
        </p:scale>
        <p:origin x="-1380" y="-1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77" d="100"/>
          <a:sy n="77" d="100"/>
        </p:scale>
        <p:origin x="20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27488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50" tIns="45825" rIns="91650" bIns="45825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65738" y="0"/>
            <a:ext cx="402907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50" tIns="45825" rIns="91650" bIns="45825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37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659563"/>
            <a:ext cx="4027488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50" tIns="45825" rIns="91650" bIns="45825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37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65738" y="6659563"/>
            <a:ext cx="402907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50" tIns="45825" rIns="91650" bIns="45825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D380951-2BC6-4381-96FA-8C0446B0A16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0468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27488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2" tIns="46586" rIns="93172" bIns="46586" numCol="1" anchor="t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68913" y="0"/>
            <a:ext cx="4027487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2" tIns="46586" rIns="93172" bIns="46586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5600" y="527050"/>
            <a:ext cx="3505200" cy="26289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9838" y="3330575"/>
            <a:ext cx="6816725" cy="315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2" tIns="46586" rIns="93172" bIns="4658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61150"/>
            <a:ext cx="4027488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2" tIns="46586" rIns="93172" bIns="46586" numCol="1" anchor="b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68913" y="6661150"/>
            <a:ext cx="4027487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2" tIns="46586" rIns="93172" bIns="46586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/>
            </a:lvl1pPr>
          </a:lstStyle>
          <a:p>
            <a:pPr>
              <a:defRPr/>
            </a:pPr>
            <a:fld id="{FCF5FF66-933B-455B-8E57-FDEE547E3E2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012173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90965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H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cxnSp>
        <p:nvCxnSpPr>
          <p:cNvPr id="4" name="Straight Connector 8"/>
          <p:cNvCxnSpPr>
            <a:cxnSpLocks noChangeShapeType="1"/>
          </p:cNvCxnSpPr>
          <p:nvPr userDrawn="1"/>
        </p:nvCxnSpPr>
        <p:spPr bwMode="auto">
          <a:xfrm>
            <a:off x="0" y="632695"/>
            <a:ext cx="8229600" cy="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47255" y="-286327"/>
            <a:ext cx="7772400" cy="1143000"/>
          </a:xfrm>
        </p:spPr>
        <p:txBody>
          <a:bodyPr/>
          <a:lstStyle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3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Text Box 8"/>
          <p:cNvSpPr txBox="1">
            <a:spLocks noChangeArrowheads="1"/>
          </p:cNvSpPr>
          <p:nvPr userDrawn="1"/>
        </p:nvSpPr>
        <p:spPr bwMode="auto">
          <a:xfrm>
            <a:off x="0" y="6562725"/>
            <a:ext cx="57912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1100" baseline="0" dirty="0" smtClean="0">
                <a:latin typeface="Microsoft Sans Serif" panose="020B0604020202020204" pitchFamily="34" charset="0"/>
                <a:ea typeface="SimSun" panose="02010600030101010101" pitchFamily="2" charset="-122"/>
                <a:cs typeface="Microsoft Sans Serif" panose="020B0604020202020204" pitchFamily="34" charset="0"/>
              </a:rPr>
              <a:t>Graduate Seminar</a:t>
            </a:r>
            <a:r>
              <a:rPr lang="en-US" altLang="zh-CN" sz="1100" dirty="0" smtClean="0">
                <a:latin typeface="Microsoft Sans Serif" panose="020B0604020202020204" pitchFamily="34" charset="0"/>
                <a:ea typeface="SimSun" panose="02010600030101010101" pitchFamily="2" charset="-122"/>
                <a:cs typeface="Microsoft Sans Serif" panose="020B0604020202020204" pitchFamily="34" charset="0"/>
              </a:rPr>
              <a:t>  |    Michael</a:t>
            </a:r>
            <a:r>
              <a:rPr lang="en-US" altLang="zh-CN" sz="1100" baseline="0" dirty="0" smtClean="0">
                <a:latin typeface="Microsoft Sans Serif" panose="020B0604020202020204" pitchFamily="34" charset="0"/>
                <a:ea typeface="SimSun" panose="02010600030101010101" pitchFamily="2" charset="-122"/>
                <a:cs typeface="Microsoft Sans Serif" panose="020B0604020202020204" pitchFamily="34" charset="0"/>
              </a:rPr>
              <a:t> Dunkley</a:t>
            </a:r>
            <a:r>
              <a:rPr lang="en-US" altLang="zh-CN" sz="1100" dirty="0" smtClean="0">
                <a:latin typeface="Microsoft Sans Serif" panose="020B0604020202020204" pitchFamily="34" charset="0"/>
                <a:ea typeface="SimSun" panose="02010600030101010101" pitchFamily="2" charset="-122"/>
                <a:cs typeface="Microsoft Sans Serif" panose="020B0604020202020204" pitchFamily="34" charset="0"/>
              </a:rPr>
              <a:t>    |    Univ. of New Hampshire    |    </a:t>
            </a:r>
            <a:fld id="{E68B9163-5350-424A-9047-E176D2C417C8}" type="slidenum">
              <a:rPr lang="en-US" altLang="en-US" sz="1100" smtClean="0">
                <a:latin typeface="Microsoft Sans Serif" panose="020B0604020202020204" pitchFamily="34" charset="0"/>
                <a:ea typeface="SimSun" panose="02010600030101010101" pitchFamily="2" charset="-122"/>
                <a:cs typeface="Microsoft Sans Serif" panose="020B0604020202020204" pitchFamily="34" charset="0"/>
              </a:rPr>
              <a:pPr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zh-CN" sz="1100" i="1" dirty="0" smtClean="0">
              <a:solidFill>
                <a:srgbClr val="FFFFFF"/>
              </a:solidFill>
              <a:latin typeface="Microsoft Sans Serif" panose="020B0604020202020204" pitchFamily="34" charset="0"/>
              <a:ea typeface="SimSun" panose="02010600030101010101" pitchFamily="2" charset="-122"/>
              <a:cs typeface="Microsoft Sans Serif" panose="020B0604020202020204" pitchFamily="34" charset="0"/>
            </a:endParaRPr>
          </a:p>
        </p:txBody>
      </p:sp>
      <p:cxnSp>
        <p:nvCxnSpPr>
          <p:cNvPr id="1031" name="Straight Connector 8"/>
          <p:cNvCxnSpPr>
            <a:cxnSpLocks noChangeShapeType="1"/>
          </p:cNvCxnSpPr>
          <p:nvPr userDrawn="1"/>
        </p:nvCxnSpPr>
        <p:spPr bwMode="auto">
          <a:xfrm>
            <a:off x="0" y="6553200"/>
            <a:ext cx="9144000" cy="0"/>
          </a:xfrm>
          <a:prstGeom prst="lin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032" name="Group 12"/>
          <p:cNvGrpSpPr>
            <a:grpSpLocks/>
          </p:cNvGrpSpPr>
          <p:nvPr userDrawn="1"/>
        </p:nvGrpSpPr>
        <p:grpSpPr bwMode="auto">
          <a:xfrm>
            <a:off x="7342188" y="5678488"/>
            <a:ext cx="1878012" cy="1179512"/>
            <a:chOff x="7312136" y="5678788"/>
            <a:chExt cx="1876211" cy="1180562"/>
          </a:xfrm>
        </p:grpSpPr>
        <p:sp>
          <p:nvSpPr>
            <p:cNvPr id="1034" name="Rectangle 13"/>
            <p:cNvSpPr>
              <a:spLocks noChangeArrowheads="1"/>
            </p:cNvSpPr>
            <p:nvPr userDrawn="1"/>
          </p:nvSpPr>
          <p:spPr bwMode="auto">
            <a:xfrm>
              <a:off x="7312136" y="6020404"/>
              <a:ext cx="1800084" cy="8389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defRPr/>
              </a:pPr>
              <a:endParaRPr lang="en-US" altLang="en-US" smtClean="0"/>
            </a:p>
          </p:txBody>
        </p:sp>
        <p:pic>
          <p:nvPicPr>
            <p:cNvPr id="1035" name="Picture 15"/>
            <p:cNvPicPr>
              <a:picLocks noChangeAspect="1" noChangeArrowheads="1"/>
            </p:cNvPicPr>
            <p:nvPr userDrawn="1"/>
          </p:nvPicPr>
          <p:blipFill>
            <a:blip r:embed="rId4" cstate="print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2246" y="5678788"/>
              <a:ext cx="1219200" cy="9794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6" name="Text Box 8"/>
            <p:cNvSpPr txBox="1">
              <a:spLocks noChangeArrowheads="1"/>
            </p:cNvSpPr>
            <p:nvPr userDrawn="1"/>
          </p:nvSpPr>
          <p:spPr bwMode="auto">
            <a:xfrm>
              <a:off x="7312136" y="6428755"/>
              <a:ext cx="1876211" cy="4305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1100" dirty="0" smtClean="0">
                  <a:solidFill>
                    <a:srgbClr val="7F7F7F"/>
                  </a:solidFill>
                  <a:latin typeface="Microsoft Sans Serif" panose="020B0604020202020204" pitchFamily="34" charset="0"/>
                  <a:ea typeface="SimSun" panose="02010600030101010101" pitchFamily="2" charset="-122"/>
                  <a:cs typeface="Microsoft Sans Serif" panose="020B0604020202020204" pitchFamily="34" charset="0"/>
                </a:rPr>
                <a:t>Mechanics,</a:t>
              </a:r>
            </a:p>
            <a:p>
              <a:pPr eaLnBrk="1" hangingPunct="1">
                <a:defRPr/>
              </a:pPr>
              <a:r>
                <a:rPr lang="en-US" altLang="zh-CN" sz="1100" dirty="0" smtClean="0">
                  <a:solidFill>
                    <a:srgbClr val="7F7F7F"/>
                  </a:solidFill>
                  <a:latin typeface="Microsoft Sans Serif" panose="020B0604020202020204" pitchFamily="34" charset="0"/>
                  <a:ea typeface="SimSun" panose="02010600030101010101" pitchFamily="2" charset="-122"/>
                  <a:cs typeface="Microsoft Sans Serif" panose="020B0604020202020204" pitchFamily="34" charset="0"/>
                </a:rPr>
                <a:t>Materials</a:t>
              </a:r>
              <a:r>
                <a:rPr lang="en-US" altLang="zh-CN" sz="800" dirty="0" smtClean="0">
                  <a:solidFill>
                    <a:srgbClr val="7F7F7F"/>
                  </a:solidFill>
                  <a:latin typeface="Microsoft Sans Serif" panose="020B0604020202020204" pitchFamily="34" charset="0"/>
                  <a:ea typeface="SimSun" panose="02010600030101010101" pitchFamily="2" charset="-122"/>
                  <a:cs typeface="Microsoft Sans Serif" panose="020B0604020202020204" pitchFamily="34" charset="0"/>
                </a:rPr>
                <a:t>  </a:t>
              </a:r>
              <a:r>
                <a:rPr lang="en-US" altLang="zh-CN" sz="1000" dirty="0" smtClean="0">
                  <a:solidFill>
                    <a:srgbClr val="7F7F7F"/>
                  </a:solidFill>
                  <a:latin typeface="Microsoft Sans Serif" panose="020B0604020202020204" pitchFamily="34" charset="0"/>
                  <a:ea typeface="SimSun" panose="02010600030101010101" pitchFamily="2" charset="-122"/>
                  <a:cs typeface="Microsoft Sans Serif" panose="020B0604020202020204" pitchFamily="34" charset="0"/>
                </a:rPr>
                <a:t>&amp;</a:t>
              </a:r>
              <a:r>
                <a:rPr lang="en-US" altLang="zh-CN" sz="800" dirty="0" smtClean="0">
                  <a:solidFill>
                    <a:srgbClr val="7F7F7F"/>
                  </a:solidFill>
                  <a:latin typeface="Microsoft Sans Serif" panose="020B0604020202020204" pitchFamily="34" charset="0"/>
                  <a:ea typeface="SimSun" panose="02010600030101010101" pitchFamily="2" charset="-122"/>
                  <a:cs typeface="Microsoft Sans Serif" panose="020B0604020202020204" pitchFamily="34" charset="0"/>
                </a:rPr>
                <a:t>  </a:t>
              </a:r>
              <a:r>
                <a:rPr lang="en-US" altLang="zh-CN" sz="1100" dirty="0" smtClean="0">
                  <a:solidFill>
                    <a:srgbClr val="7F7F7F"/>
                  </a:solidFill>
                  <a:latin typeface="Microsoft Sans Serif" panose="020B0604020202020204" pitchFamily="34" charset="0"/>
                  <a:ea typeface="SimSun" panose="02010600030101010101" pitchFamily="2" charset="-122"/>
                  <a:cs typeface="Microsoft Sans Serif" panose="020B0604020202020204" pitchFamily="34" charset="0"/>
                </a:rPr>
                <a:t>Manufacturing</a:t>
              </a:r>
              <a:endParaRPr lang="en-US" altLang="zh-CN" sz="1100" i="1" dirty="0" smtClean="0">
                <a:solidFill>
                  <a:srgbClr val="7F7F7F"/>
                </a:solidFill>
                <a:latin typeface="Microsoft Sans Serif" panose="020B0604020202020204" pitchFamily="34" charset="0"/>
                <a:ea typeface="SimSun" panose="02010600030101010101" pitchFamily="2" charset="-122"/>
                <a:cs typeface="Microsoft Sans Serif" panose="020B0604020202020204" pitchFamily="34" charset="0"/>
              </a:endParaRPr>
            </a:p>
          </p:txBody>
        </p:sp>
      </p:grpSp>
      <p:pic>
        <p:nvPicPr>
          <p:cNvPr id="1033" name="Picture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4713" y="3175"/>
            <a:ext cx="641350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574" r:id="rId1"/>
    <p:sldLayoutId id="2147484575" r:id="rId2"/>
  </p:sldLayoutIdLst>
  <p:transition/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anose="020B0600070205080204" pitchFamily="3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21106" y="1609725"/>
            <a:ext cx="7732129" cy="979951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anose="020B0600070205080204" pitchFamily="34" charset="-128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anose="020B060007020508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anose="020B060007020508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anose="020B060007020508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panose="020B0600070205080204" pitchFamily="3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sz="3200" kern="0" dirty="0" smtClean="0">
                <a:latin typeface="Calibri" panose="020F0502020204030204" pitchFamily="34" charset="0"/>
              </a:rPr>
              <a:t>High Strain Rate Forming of Sub-Scale Parts </a:t>
            </a:r>
          </a:p>
          <a:p>
            <a:r>
              <a:rPr lang="en-US" sz="3200" kern="0" dirty="0" smtClean="0">
                <a:latin typeface="Calibri" panose="020F0502020204030204" pitchFamily="34" charset="0"/>
              </a:rPr>
              <a:t>via Vaporizing Foil Actuator (VFA)</a:t>
            </a:r>
          </a:p>
        </p:txBody>
      </p:sp>
      <p:pic>
        <p:nvPicPr>
          <p:cNvPr id="6" name="Picture 5" descr="http://unh.edu/nem/logo/lockup-blue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10" y="152094"/>
            <a:ext cx="2739215" cy="78135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1767537" y="3871600"/>
            <a:ext cx="5239266" cy="177616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kern="0" dirty="0" smtClean="0">
                <a:latin typeface="Calibri Light" panose="020F030202020403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Michael Dunkley</a:t>
            </a:r>
            <a:endParaRPr lang="en-US" sz="2400" kern="0" dirty="0" smtClean="0">
              <a:latin typeface="Calibri Light" panose="020F030202020403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kern="0" dirty="0" smtClean="0">
                <a:latin typeface="Calibri Light" panose="020F030202020403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Advisor: Prof. Kinsey</a:t>
            </a:r>
            <a:endParaRPr lang="en-US" sz="2400" kern="0" dirty="0" smtClean="0">
              <a:latin typeface="Calibri Light" panose="020F030202020403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kern="0" dirty="0" smtClean="0">
                <a:latin typeface="Calibri Light" panose="020F0302020204030204" pitchFamily="34" charset="0"/>
                <a:ea typeface="Arimo" panose="020B0604020202020204" pitchFamily="34" charset="0"/>
                <a:cs typeface="Arimo" panose="020B0604020202020204" pitchFamily="34" charset="0"/>
              </a:rPr>
              <a:t>Graduate Seminar Presentation</a:t>
            </a:r>
            <a:endParaRPr lang="en-US" sz="2400" kern="0" dirty="0" smtClean="0">
              <a:latin typeface="Calibri Light" panose="020F030202020403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kern="0" dirty="0" smtClean="0">
                <a:latin typeface="Calibri Light" panose="020F030202020403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April 20, 2018</a:t>
            </a:r>
            <a:endParaRPr lang="en-US" sz="2400" kern="0" dirty="0">
              <a:latin typeface="Calibri Light" panose="020F030202020403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Numerical Approach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097" y="1458511"/>
            <a:ext cx="3296506" cy="1642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125" y="3664200"/>
            <a:ext cx="2463152" cy="1362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0015" y="856673"/>
            <a:ext cx="5164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Lamina design provided by OSU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83502" y="3213507"/>
            <a:ext cx="3026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Rib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90367" y="3258556"/>
            <a:ext cx="2583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Emboss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2435595" y="2279908"/>
            <a:ext cx="1536956" cy="77767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 flipH="1" flipV="1">
            <a:off x="5594768" y="2920467"/>
            <a:ext cx="73358" cy="3445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884495" y="5250675"/>
            <a:ext cx="6935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Symmetry around center line to simplify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Initial Bend Radii: 0.125mm; Modified Bend Radii: 0.25mm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Initial Forming Depth: 0.5mm; Modified Forming Depth: 0.2mm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Initial Gap: 1.1 x thickness; Modified Gap: 1 x thickness</a:t>
            </a:r>
            <a:endParaRPr lang="en-US" sz="1800" dirty="0"/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618" y="3797549"/>
            <a:ext cx="1143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943" y="3664201"/>
            <a:ext cx="2742608" cy="1000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87980" y="4581600"/>
            <a:ext cx="3026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Plane strain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14514" y="4633081"/>
            <a:ext cx="3026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Axisymmetric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4633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Failure Modes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8650" y="1295400"/>
            <a:ext cx="79819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Necking/Rupture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Material failure due to excessive strains in forming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Springback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Could lead to unacceptable variance in tolerance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Wrinkling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Waviness experienced in full 3D part but not captured in our 2D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117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Material Properties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5610" y="902508"/>
            <a:ext cx="8249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Inconel </a:t>
            </a:r>
            <a:r>
              <a:rPr lang="en-US" dirty="0"/>
              <a:t>625	</a:t>
            </a:r>
            <a:r>
              <a:rPr lang="en-US" dirty="0" smtClean="0"/>
              <a:t>     </a:t>
            </a:r>
            <a:r>
              <a:rPr lang="en-US" sz="1800" dirty="0" smtClean="0"/>
              <a:t>* </a:t>
            </a:r>
            <a:r>
              <a:rPr lang="en-US" sz="1800" dirty="0"/>
              <a:t>withstand corrosion and creep at high temperatures</a:t>
            </a:r>
          </a:p>
          <a:p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78" y="1716419"/>
            <a:ext cx="3545400" cy="223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85611" y="4549676"/>
            <a:ext cx="8003547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Yield Strength: 586 MPa </a:t>
            </a:r>
            <a:r>
              <a:rPr lang="en-US" sz="1800" dirty="0"/>
              <a:t>(85 </a:t>
            </a:r>
            <a:r>
              <a:rPr lang="en-US" sz="1800" dirty="0" err="1" smtClean="0"/>
              <a:t>ksi</a:t>
            </a:r>
            <a:r>
              <a:rPr lang="en-US" sz="1800" dirty="0" smtClean="0"/>
              <a:t>) at room temperature</a:t>
            </a:r>
          </a:p>
          <a:p>
            <a:r>
              <a:rPr lang="en-US" sz="1800" dirty="0" smtClean="0"/>
              <a:t>Density: </a:t>
            </a:r>
            <a:r>
              <a:rPr lang="en-US" sz="1800" dirty="0"/>
              <a:t>8.44e-6 Kg/cu-mm (0.305 </a:t>
            </a:r>
            <a:r>
              <a:rPr lang="en-US" sz="1800" dirty="0" err="1"/>
              <a:t>lb</a:t>
            </a:r>
            <a:r>
              <a:rPr lang="en-US" sz="1800" dirty="0"/>
              <a:t>/cu-in </a:t>
            </a:r>
            <a:r>
              <a:rPr lang="en-US" sz="1800" dirty="0" smtClean="0"/>
              <a:t>)</a:t>
            </a:r>
          </a:p>
          <a:p>
            <a:r>
              <a:rPr lang="en-US" sz="1800" dirty="0" smtClean="0"/>
              <a:t>Modulus of Elasticity: 207.5 </a:t>
            </a:r>
            <a:r>
              <a:rPr lang="en-US" sz="1800" dirty="0" err="1" smtClean="0"/>
              <a:t>GPa</a:t>
            </a:r>
            <a:r>
              <a:rPr lang="en-US" sz="1800" dirty="0" smtClean="0"/>
              <a:t> </a:t>
            </a:r>
            <a:r>
              <a:rPr lang="en-US" sz="1800" dirty="0"/>
              <a:t>(30100 </a:t>
            </a:r>
            <a:r>
              <a:rPr lang="en-US" sz="1800" dirty="0" err="1"/>
              <a:t>ksi</a:t>
            </a:r>
            <a:r>
              <a:rPr lang="en-US" sz="1800" dirty="0"/>
              <a:t> </a:t>
            </a:r>
            <a:r>
              <a:rPr lang="en-US" sz="1800" dirty="0" smtClean="0"/>
              <a:t>)</a:t>
            </a:r>
          </a:p>
          <a:p>
            <a:r>
              <a:rPr lang="en-US" sz="1800" dirty="0" smtClean="0"/>
              <a:t>Poisson’s Ratio: 0.278</a:t>
            </a:r>
            <a:endParaRPr lang="en-US" sz="1100" dirty="0" smtClean="0"/>
          </a:p>
          <a:p>
            <a:endParaRPr lang="en-US" sz="1100" dirty="0"/>
          </a:p>
          <a:p>
            <a:r>
              <a:rPr lang="en-US" sz="1800" dirty="0" smtClean="0"/>
              <a:t>Will receive Inconel 625 for material characterization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"/>
          <a:stretch/>
        </p:blipFill>
        <p:spPr bwMode="auto">
          <a:xfrm>
            <a:off x="4086536" y="1716419"/>
            <a:ext cx="4572000" cy="2224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69778" y="3955620"/>
            <a:ext cx="37167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100" dirty="0"/>
              <a:t>Special Metals, </a:t>
            </a:r>
            <a:r>
              <a:rPr lang="en-US" sz="1100" i="1" dirty="0"/>
              <a:t>‘INCONEL Alloy 625’,</a:t>
            </a:r>
            <a:r>
              <a:rPr lang="en-US" sz="1100" dirty="0"/>
              <a:t> specialmetals.com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246533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2" t="22269" r="16921" b="29928"/>
          <a:stretch/>
        </p:blipFill>
        <p:spPr bwMode="auto">
          <a:xfrm>
            <a:off x="3489030" y="3759701"/>
            <a:ext cx="3034868" cy="1618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7" t="21615" r="16757" b="28422"/>
          <a:stretch/>
        </p:blipFill>
        <p:spPr bwMode="auto">
          <a:xfrm>
            <a:off x="3605353" y="1549554"/>
            <a:ext cx="2918545" cy="1626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Rib Forming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5807" y="1595435"/>
            <a:ext cx="33632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Foil: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Thickness: 0.5mm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Fixed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smtClean="0"/>
              <a:t>BC on left and right sides of foil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Type of elements: </a:t>
            </a:r>
            <a:r>
              <a:rPr lang="en-US" sz="1800" dirty="0" smtClean="0"/>
              <a:t>CPE4R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700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Dynamic, Explicate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826114" y="1215756"/>
                <a:ext cx="247274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 smtClean="0"/>
                  <a:t>Fixture: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Rigid body</a:t>
                </a:r>
                <a:endParaRPr lang="en-US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Fixed BC</a:t>
                </a:r>
                <a:endParaRPr lang="en-US" sz="1800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</a:rPr>
                      <m:t>𝜇</m:t>
                    </m:r>
                  </m:oMath>
                </a14:m>
                <a:r>
                  <a:rPr lang="en-US" sz="1800" dirty="0" smtClean="0"/>
                  <a:t> = 0.3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6114" y="1215756"/>
                <a:ext cx="2472743" cy="1200329"/>
              </a:xfrm>
              <a:prstGeom prst="rect">
                <a:avLst/>
              </a:prstGeom>
              <a:blipFill rotWithShape="1">
                <a:blip r:embed="rId4"/>
                <a:stretch>
                  <a:fillRect l="-2222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826115" y="2756079"/>
                <a:ext cx="2317886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 smtClean="0"/>
                  <a:t>Punch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Rigid body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 smtClean="0"/>
                  <a:t>Displaced vertically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𝜇</m:t>
                    </m:r>
                  </m:oMath>
                </a14:m>
                <a:r>
                  <a:rPr lang="en-US" sz="1800" dirty="0"/>
                  <a:t> = 0.3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800" dirty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8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6115" y="2756079"/>
                <a:ext cx="2317886" cy="2031325"/>
              </a:xfrm>
              <a:prstGeom prst="rect">
                <a:avLst/>
              </a:prstGeom>
              <a:blipFill rotWithShape="1">
                <a:blip r:embed="rId5"/>
                <a:stretch>
                  <a:fillRect l="-2368" t="-15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16" idx="3"/>
          </p:cNvCxnSpPr>
          <p:nvPr/>
        </p:nvCxnSpPr>
        <p:spPr bwMode="auto">
          <a:xfrm>
            <a:off x="4912802" y="5823402"/>
            <a:ext cx="80975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898750" y="5592569"/>
            <a:ext cx="1014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</a:t>
            </a:r>
            <a:r>
              <a:rPr lang="en-US" dirty="0" smtClean="0"/>
              <a:t>ap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794039" y="3476829"/>
            <a:ext cx="2795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Deformed Foil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66664" y="1031090"/>
            <a:ext cx="2795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Initial Foil</a:t>
            </a:r>
          </a:p>
        </p:txBody>
      </p:sp>
      <p:cxnSp>
        <p:nvCxnSpPr>
          <p:cNvPr id="23" name="Straight Arrow Connector 22"/>
          <p:cNvCxnSpPr/>
          <p:nvPr/>
        </p:nvCxnSpPr>
        <p:spPr bwMode="auto">
          <a:xfrm>
            <a:off x="3489030" y="4648201"/>
            <a:ext cx="0" cy="3324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8" name="Rectangle 27"/>
          <p:cNvSpPr/>
          <p:nvPr/>
        </p:nvSpPr>
        <p:spPr>
          <a:xfrm>
            <a:off x="1377113" y="4648200"/>
            <a:ext cx="1304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Form Depth</a:t>
            </a:r>
            <a:endParaRPr lang="en-US" sz="1800" dirty="0"/>
          </a:p>
        </p:txBody>
      </p:sp>
      <p:cxnSp>
        <p:nvCxnSpPr>
          <p:cNvPr id="22" name="Straight Connector 21"/>
          <p:cNvCxnSpPr/>
          <p:nvPr/>
        </p:nvCxnSpPr>
        <p:spPr bwMode="auto">
          <a:xfrm flipH="1">
            <a:off x="3371021" y="4980638"/>
            <a:ext cx="251897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 flipH="1" flipV="1">
            <a:off x="3277479" y="4648200"/>
            <a:ext cx="860397" cy="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4912802" y="5365842"/>
            <a:ext cx="0" cy="688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H="1">
            <a:off x="5722556" y="5365843"/>
            <a:ext cx="0" cy="6883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Arrow Connector 23"/>
          <p:cNvCxnSpPr/>
          <p:nvPr/>
        </p:nvCxnSpPr>
        <p:spPr bwMode="auto">
          <a:xfrm flipH="1">
            <a:off x="5777812" y="1503673"/>
            <a:ext cx="1048303" cy="9176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>
            <a:endCxn id="4" idx="2"/>
          </p:cNvCxnSpPr>
          <p:nvPr/>
        </p:nvCxnSpPr>
        <p:spPr bwMode="auto">
          <a:xfrm flipH="1">
            <a:off x="5064626" y="3176023"/>
            <a:ext cx="176149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/>
          <p:nvPr/>
        </p:nvCxnSpPr>
        <p:spPr bwMode="auto">
          <a:xfrm flipH="1">
            <a:off x="5777812" y="2416085"/>
            <a:ext cx="1581510" cy="5410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246562" y="5184559"/>
            <a:ext cx="35474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B050"/>
                </a:solidFill>
              </a:rPr>
              <a:t>Modified values: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00B050"/>
                </a:solidFill>
              </a:rPr>
              <a:t>Bend Radii: 0.25mm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00B050"/>
                </a:solidFill>
              </a:rPr>
              <a:t>Forming Depth: 0.2mm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00B050"/>
                </a:solidFill>
              </a:rPr>
              <a:t>Gap: 0.5mm (width of sheet)</a:t>
            </a:r>
            <a:endParaRPr lang="en-US" sz="1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6441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9" t="20494" r="18813" b="32090"/>
          <a:stretch/>
        </p:blipFill>
        <p:spPr bwMode="auto">
          <a:xfrm>
            <a:off x="4585447" y="1888695"/>
            <a:ext cx="2920822" cy="181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2" t="23018" r="17239" b="28918"/>
          <a:stretch/>
        </p:blipFill>
        <p:spPr bwMode="auto">
          <a:xfrm>
            <a:off x="1016940" y="2001972"/>
            <a:ext cx="2930507" cy="1586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Rib Forming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3094" y="842682"/>
            <a:ext cx="896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Von Mises Stress for New and Original </a:t>
            </a:r>
            <a:r>
              <a:rPr lang="en-US" sz="1800" dirty="0" smtClean="0"/>
              <a:t>Radii, 0.2mm </a:t>
            </a:r>
            <a:r>
              <a:rPr lang="en-US" sz="1800" dirty="0"/>
              <a:t>Form Depth and +0% Gap Width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16940" y="1268327"/>
            <a:ext cx="2407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0.125mm Radii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74064" y="1314493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0.25mm Radii</a:t>
            </a:r>
            <a:endParaRPr lang="en-US" dirty="0"/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1" y="3066425"/>
            <a:ext cx="6572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735184"/>
              </p:ext>
            </p:extLst>
          </p:nvPr>
        </p:nvGraphicFramePr>
        <p:xfrm>
          <a:off x="875338" y="4002097"/>
          <a:ext cx="6862992" cy="224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28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549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2519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Condition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Max</a:t>
                      </a:r>
                      <a:r>
                        <a:rPr lang="en-US" baseline="0" dirty="0" smtClean="0"/>
                        <a:t> Stress (MPa) 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11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Form Depth, Form Gap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0.125mm Radii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0.25mm Radii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0.2mm Depth, 0% Gap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748.8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733.8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0.2mm Depth, 10% Gap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751.1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738.6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0.5mm Depth, 0% Gap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829.0.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796.1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0.5mm Depth, 10% Gap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836.4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798.9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 bwMode="auto">
          <a:xfrm flipH="1">
            <a:off x="6646460" y="1729992"/>
            <a:ext cx="150126" cy="55858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2825086" y="1652281"/>
            <a:ext cx="327547" cy="6362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4" t="18289" r="71154" b="55393"/>
          <a:stretch/>
        </p:blipFill>
        <p:spPr bwMode="auto">
          <a:xfrm>
            <a:off x="7634784" y="1450198"/>
            <a:ext cx="1433016" cy="2526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71093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Rib Forming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4470" y="779511"/>
            <a:ext cx="88123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 smtClean="0"/>
              <a:t>In-Plane </a:t>
            </a:r>
            <a:r>
              <a:rPr lang="en-US" sz="1800" dirty="0"/>
              <a:t>Principal Strain for New and Original </a:t>
            </a:r>
            <a:r>
              <a:rPr lang="en-US" sz="1800" dirty="0" smtClean="0"/>
              <a:t>Radii</a:t>
            </a:r>
          </a:p>
          <a:p>
            <a:pPr algn="ctr"/>
            <a:r>
              <a:rPr lang="en-US" sz="1800" dirty="0" smtClean="0"/>
              <a:t>0.2mm </a:t>
            </a:r>
            <a:r>
              <a:rPr lang="en-US" sz="1800" dirty="0"/>
              <a:t>Form Depth and +0% Gap Width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25906" y="1532904"/>
            <a:ext cx="2389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0.125mm Radii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48671" y="1532904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0.25mm Radii</a:t>
            </a:r>
            <a:endParaRPr lang="en-US" dirty="0"/>
          </a:p>
        </p:txBody>
      </p:sp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8" y="3111609"/>
            <a:ext cx="6572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263082"/>
              </p:ext>
            </p:extLst>
          </p:nvPr>
        </p:nvGraphicFramePr>
        <p:xfrm>
          <a:off x="296902" y="3938168"/>
          <a:ext cx="6817462" cy="224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734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792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0086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Condition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Max</a:t>
                      </a:r>
                      <a:r>
                        <a:rPr lang="en-US" baseline="0" dirty="0" smtClean="0"/>
                        <a:t> Strain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11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Form Depth, Form Gap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0.125mm Radii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0.25mm Radii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0.2mm Depth, 0% Gap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0.149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0.140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0.2mm Depth, 10% Gap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0.147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0.137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0.5mm Depth, 0% Gap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0.367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0.341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0.5mm Depth, 10% Gap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0.357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0.335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" name="Right Brace 18"/>
          <p:cNvSpPr/>
          <p:nvPr/>
        </p:nvSpPr>
        <p:spPr bwMode="auto">
          <a:xfrm>
            <a:off x="7114364" y="5393678"/>
            <a:ext cx="390023" cy="763052"/>
          </a:xfrm>
          <a:prstGeom prst="rightBrac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17349" y="5070513"/>
            <a:ext cx="1811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Large strain for 0.5mm depth</a:t>
            </a:r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6" t="23480" r="17240" b="28918"/>
          <a:stretch/>
        </p:blipFill>
        <p:spPr bwMode="auto">
          <a:xfrm>
            <a:off x="675522" y="2092147"/>
            <a:ext cx="3090604" cy="166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01" t="23480" r="17974" b="30685"/>
          <a:stretch/>
        </p:blipFill>
        <p:spPr bwMode="auto">
          <a:xfrm>
            <a:off x="4166655" y="1994569"/>
            <a:ext cx="2973831" cy="1764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9" t="18097" r="68952" b="55410"/>
          <a:stretch/>
        </p:blipFill>
        <p:spPr bwMode="auto">
          <a:xfrm>
            <a:off x="7309375" y="1532904"/>
            <a:ext cx="1810170" cy="2424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96755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Rib Forming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500" y="803701"/>
            <a:ext cx="87892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Springback measured from top left corner of sheet after the interaction between the punch and the sheet is removed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1820287"/>
            <a:ext cx="4017022" cy="230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512566"/>
              </p:ext>
            </p:extLst>
          </p:nvPr>
        </p:nvGraphicFramePr>
        <p:xfrm>
          <a:off x="381001" y="4075331"/>
          <a:ext cx="645823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269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9897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0656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Condition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Springback (mm)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Form Depth, Form Gap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0.125mm Radii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0.25mm Radii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0.2mm, 0%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solidFill>
                            <a:srgbClr val="00B050"/>
                          </a:solidFill>
                        </a:rPr>
                        <a:t>0.0037</a:t>
                      </a:r>
                      <a:endParaRPr lang="en-US" b="0" i="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0.0194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0.2mm, 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0.0038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0.0215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0.5mm, 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0.0065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0.0133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0.5mm, 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0.0072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0.0143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19" y="3285316"/>
            <a:ext cx="6572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ight Brace 8"/>
          <p:cNvSpPr/>
          <p:nvPr/>
        </p:nvSpPr>
        <p:spPr bwMode="auto">
          <a:xfrm>
            <a:off x="6839238" y="4810126"/>
            <a:ext cx="395000" cy="752474"/>
          </a:xfrm>
          <a:prstGeom prst="rightBrace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97488" y="4591556"/>
            <a:ext cx="1592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B050"/>
                </a:solidFill>
              </a:rPr>
              <a:t>Sharper radii could benefit springback</a:t>
            </a:r>
            <a:endParaRPr lang="en-US" sz="1800" dirty="0">
              <a:solidFill>
                <a:srgbClr val="00B050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91" y="2099454"/>
            <a:ext cx="3643311" cy="150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33504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1" t="24059" r="12624" b="35581"/>
          <a:stretch/>
        </p:blipFill>
        <p:spPr bwMode="auto">
          <a:xfrm>
            <a:off x="3799709" y="1274015"/>
            <a:ext cx="4249385" cy="1673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4675" y="-286327"/>
            <a:ext cx="77724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Emboss Forming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-3394"/>
            <a:ext cx="2948933" cy="1258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425" y="25616"/>
            <a:ext cx="26955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83758" y="3433849"/>
            <a:ext cx="2708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Step 1: Deformed sheet to desired depth</a:t>
            </a:r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883758" y="4911948"/>
            <a:ext cx="2865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Step 2: Remove punch and die to observe springback</a:t>
            </a:r>
            <a:endParaRPr lang="en-US" sz="1800" dirty="0"/>
          </a:p>
        </p:txBody>
      </p:sp>
      <p:sp>
        <p:nvSpPr>
          <p:cNvPr id="9" name="TextBox 8"/>
          <p:cNvSpPr txBox="1"/>
          <p:nvPr/>
        </p:nvSpPr>
        <p:spPr>
          <a:xfrm>
            <a:off x="2305112" y="2250227"/>
            <a:ext cx="1287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Initial Step</a:t>
            </a:r>
            <a:endParaRPr lang="en-US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130629" y="1590674"/>
            <a:ext cx="3742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Die position based on form depth</a:t>
            </a:r>
            <a:endParaRPr lang="en-US" sz="1600" dirty="0"/>
          </a:p>
        </p:txBody>
      </p:sp>
      <p:cxnSp>
        <p:nvCxnSpPr>
          <p:cNvPr id="20" name="Straight Arrow Connector 19"/>
          <p:cNvCxnSpPr/>
          <p:nvPr/>
        </p:nvCxnSpPr>
        <p:spPr bwMode="auto">
          <a:xfrm flipV="1">
            <a:off x="3241964" y="1590674"/>
            <a:ext cx="631596" cy="1692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9" t="24773" r="11399" b="29728"/>
          <a:stretch/>
        </p:blipFill>
        <p:spPr bwMode="auto">
          <a:xfrm>
            <a:off x="3873560" y="3081440"/>
            <a:ext cx="4175534" cy="1830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9" t="23609" r="11924" b="33442"/>
          <a:stretch/>
        </p:blipFill>
        <p:spPr bwMode="auto">
          <a:xfrm>
            <a:off x="3873560" y="4950167"/>
            <a:ext cx="4175534" cy="1770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26905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Emboss Forming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376" y="1747655"/>
            <a:ext cx="5331624" cy="4643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09550" y="800100"/>
            <a:ext cx="8801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0.2mm </a:t>
            </a:r>
            <a:r>
              <a:rPr lang="en-US" sz="2000" dirty="0"/>
              <a:t>Depth, 0.25mm Bend Radii, 0% Gap Width, Varied Hole Radius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5410199" y="2104901"/>
            <a:ext cx="10287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>
            <a:off x="4063117" y="3629396"/>
            <a:ext cx="235792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2752654" y="5249143"/>
            <a:ext cx="350502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9647636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Emboss Forming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3350" y="762000"/>
            <a:ext cx="8877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Stress and Strain for 6mm </a:t>
            </a:r>
            <a:r>
              <a:rPr lang="en-US" sz="1800" dirty="0" smtClean="0"/>
              <a:t>Radii Hole 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0.25mm Bend Radii, Varied Form Depth and Gap Width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6865861"/>
              </p:ext>
            </p:extLst>
          </p:nvPr>
        </p:nvGraphicFramePr>
        <p:xfrm>
          <a:off x="1327342" y="1631900"/>
          <a:ext cx="5562816" cy="224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185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8918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017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</a:rPr>
                        <a:t>Condition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</a:rPr>
                        <a:t>Max</a:t>
                      </a:r>
                      <a:r>
                        <a:rPr lang="en-US" baseline="0" dirty="0" smtClean="0">
                          <a:latin typeface="Calibri" panose="020F0502020204030204" pitchFamily="34" charset="0"/>
                        </a:rPr>
                        <a:t> Stress (MPa) 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1160">
                <a:tc>
                  <a:txBody>
                    <a:bodyPr/>
                    <a:lstStyle/>
                    <a:p>
                      <a:r>
                        <a:rPr lang="en-US" dirty="0" smtClean="0"/>
                        <a:t>Form Depth, Form Gap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</a:rPr>
                        <a:t>Step 1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</a:rPr>
                        <a:t>Step</a:t>
                      </a:r>
                      <a:r>
                        <a:rPr lang="en-US" baseline="0" dirty="0" smtClean="0">
                          <a:latin typeface="Calibri" panose="020F0502020204030204" pitchFamily="34" charset="0"/>
                        </a:rPr>
                        <a:t> 2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</a:rPr>
                        <a:t>0.2mm Depth, 0% Gap</a:t>
                      </a:r>
                      <a:endParaRPr lang="en-US" dirty="0">
                        <a:solidFill>
                          <a:srgbClr val="00B050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723.4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569.2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</a:rPr>
                        <a:t>0.2mm Depth, 10% Gap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722.1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464.4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</a:rPr>
                        <a:t>0.5mm Depth, 0% Gap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789.0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567.2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</a:rPr>
                        <a:t>0.5mm Depth, 10% Gap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784.1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632.1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766482"/>
              </p:ext>
            </p:extLst>
          </p:nvPr>
        </p:nvGraphicFramePr>
        <p:xfrm>
          <a:off x="1339251" y="3956193"/>
          <a:ext cx="5550907" cy="224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59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832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017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</a:rPr>
                        <a:t>Condition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</a:rPr>
                        <a:t>Max</a:t>
                      </a:r>
                      <a:r>
                        <a:rPr lang="en-US" baseline="0" dirty="0" smtClean="0">
                          <a:latin typeface="Calibri" panose="020F0502020204030204" pitchFamily="34" charset="0"/>
                        </a:rPr>
                        <a:t> Strain 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1160">
                <a:tc>
                  <a:txBody>
                    <a:bodyPr/>
                    <a:lstStyle/>
                    <a:p>
                      <a:r>
                        <a:rPr lang="en-US" dirty="0" smtClean="0"/>
                        <a:t>Form Depth, Form Gap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</a:rPr>
                        <a:t>Step 1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</a:rPr>
                        <a:t>Step</a:t>
                      </a:r>
                      <a:r>
                        <a:rPr lang="en-US" baseline="0" dirty="0" smtClean="0">
                          <a:latin typeface="Calibri" panose="020F0502020204030204" pitchFamily="34" charset="0"/>
                        </a:rPr>
                        <a:t> 2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</a:rPr>
                        <a:t>0.2mm Depth, 0% Gap</a:t>
                      </a:r>
                      <a:endParaRPr lang="en-US" dirty="0">
                        <a:solidFill>
                          <a:srgbClr val="00B050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</a:rPr>
                        <a:t>0.122</a:t>
                      </a:r>
                      <a:endParaRPr lang="en-US" dirty="0">
                        <a:solidFill>
                          <a:srgbClr val="00B050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</a:rPr>
                        <a:t>0.122</a:t>
                      </a:r>
                      <a:endParaRPr lang="en-US" dirty="0">
                        <a:solidFill>
                          <a:srgbClr val="00B050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</a:rPr>
                        <a:t>0.2mm Depth, 10% Gap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0.120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</a:rPr>
                        <a:t>0.5mm Depth, 0% Gap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0.335</a:t>
                      </a:r>
                      <a:endParaRPr 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0.336</a:t>
                      </a:r>
                      <a:endParaRPr 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</a:rPr>
                        <a:t>0.5mm Depth, 10% Gap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0.317</a:t>
                      </a:r>
                      <a:endParaRPr 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0.318</a:t>
                      </a:r>
                      <a:endParaRPr 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Right Brace 5"/>
          <p:cNvSpPr/>
          <p:nvPr/>
        </p:nvSpPr>
        <p:spPr bwMode="auto">
          <a:xfrm>
            <a:off x="6890158" y="5453063"/>
            <a:ext cx="390023" cy="748490"/>
          </a:xfrm>
          <a:prstGeom prst="rightBrac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83654" y="5006277"/>
            <a:ext cx="1860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Large strain for 0.5mm depth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0716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Background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389" y="1546410"/>
            <a:ext cx="5695950" cy="394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5849150"/>
            <a:ext cx="8228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*One quadrillion BTUs, or ‘Quad’, is 8,000,000,000 gallons of gasoline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5400" y="901842"/>
            <a:ext cx="641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Large opportunity to recover waste heat from US industry</a:t>
            </a:r>
            <a:endParaRPr lang="en-US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1733063" y="5466105"/>
            <a:ext cx="60006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smtClean="0"/>
              <a:t>www.energy.gov/sites/prod/files/2006/Waste%20Heat%20Recovery%20TA%20Feb-13-2006.pdf</a:t>
            </a:r>
            <a:endParaRPr lang="en-US" sz="1000" dirty="0"/>
          </a:p>
        </p:txBody>
      </p:sp>
      <p:pic>
        <p:nvPicPr>
          <p:cNvPr id="1029" name="Picture 5" descr="Image result for waste ste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962" y="882370"/>
            <a:ext cx="1336213" cy="110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6305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Emboss Forming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53400" y="5330309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707.8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34350" y="3842663"/>
            <a:ext cx="1009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713.8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134350" y="2667000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723.4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96150" y="1905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 panose="020F0502020204030204" pitchFamily="34" charset="0"/>
              </a:rPr>
              <a:t>Max Stress (MPa)</a:t>
            </a: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5286" y="5133975"/>
            <a:ext cx="112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mm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14500" y="3594725"/>
            <a:ext cx="1133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r>
              <a:rPr lang="en-US" dirty="0" smtClean="0"/>
              <a:t>mm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00475" y="2470666"/>
            <a:ext cx="89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6mm</a:t>
            </a:r>
            <a:endParaRPr lang="en-US" dirty="0"/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5562600"/>
            <a:ext cx="6572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200024" y="704850"/>
            <a:ext cx="87915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Von Mises </a:t>
            </a:r>
            <a:r>
              <a:rPr lang="en-US" dirty="0"/>
              <a:t>Stress </a:t>
            </a:r>
            <a:r>
              <a:rPr lang="en-US" dirty="0" smtClean="0"/>
              <a:t>with Varied </a:t>
            </a:r>
            <a:r>
              <a:rPr lang="en-US" dirty="0"/>
              <a:t>Hole Diameter: 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0.25mm Radii, 0.2mm Form Depth, 0% Gap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50" t="26043" r="10736" b="33954"/>
          <a:stretch/>
        </p:blipFill>
        <p:spPr bwMode="auto">
          <a:xfrm>
            <a:off x="4807720" y="2269202"/>
            <a:ext cx="3207565" cy="1274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9" t="18283" r="70791" b="55224"/>
          <a:stretch/>
        </p:blipFill>
        <p:spPr bwMode="auto">
          <a:xfrm>
            <a:off x="200024" y="1351473"/>
            <a:ext cx="1514476" cy="2607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8" t="30224" r="4233" b="39552"/>
          <a:stretch/>
        </p:blipFill>
        <p:spPr bwMode="auto">
          <a:xfrm>
            <a:off x="2664766" y="3594725"/>
            <a:ext cx="5350518" cy="1414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1" t="44572" r="7075" b="31529"/>
          <a:stretch/>
        </p:blipFill>
        <p:spPr bwMode="auto">
          <a:xfrm>
            <a:off x="1391042" y="5111368"/>
            <a:ext cx="6609566" cy="136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66952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Emboss Forming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12918" y="5213866"/>
            <a:ext cx="1031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0.086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043863" y="2527816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0.122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9587" y="5133974"/>
            <a:ext cx="112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mm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52612" y="3734408"/>
            <a:ext cx="1085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r>
              <a:rPr lang="en-US" dirty="0" smtClean="0"/>
              <a:t>mm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95651" y="2362200"/>
            <a:ext cx="89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6mm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808119" y="1846262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Max Strain</a:t>
            </a:r>
            <a:endParaRPr lang="en-US" sz="1800" dirty="0"/>
          </a:p>
        </p:txBody>
      </p:sp>
      <p:sp>
        <p:nvSpPr>
          <p:cNvPr id="9" name="TextBox 8"/>
          <p:cNvSpPr txBox="1"/>
          <p:nvPr/>
        </p:nvSpPr>
        <p:spPr>
          <a:xfrm>
            <a:off x="8086726" y="3920085"/>
            <a:ext cx="1057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0.098</a:t>
            </a:r>
            <a:endParaRPr lang="en-US" dirty="0"/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5675531"/>
            <a:ext cx="6572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80975" y="742950"/>
            <a:ext cx="87915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Emboss </a:t>
            </a:r>
            <a:r>
              <a:rPr lang="en-US" dirty="0" smtClean="0"/>
              <a:t>Forming with </a:t>
            </a:r>
            <a:r>
              <a:rPr lang="en-US" dirty="0"/>
              <a:t>Varied Hole Diameters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0.25mm Radii, 0.2mm Form Depth, 0% Gap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10" t="25239" r="10737" b="33818"/>
          <a:stretch/>
        </p:blipFill>
        <p:spPr bwMode="auto">
          <a:xfrm>
            <a:off x="5065147" y="2215594"/>
            <a:ext cx="2978715" cy="1201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9" t="18657" r="68847" b="55037"/>
          <a:stretch/>
        </p:blipFill>
        <p:spPr bwMode="auto">
          <a:xfrm>
            <a:off x="255112" y="1493081"/>
            <a:ext cx="1738493" cy="2427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8" t="31046" r="4023" b="39355"/>
          <a:stretch/>
        </p:blipFill>
        <p:spPr bwMode="auto">
          <a:xfrm>
            <a:off x="3295649" y="3538495"/>
            <a:ext cx="4748211" cy="1224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2" t="43843" r="7589" b="31343"/>
          <a:stretch/>
        </p:blipFill>
        <p:spPr bwMode="auto">
          <a:xfrm>
            <a:off x="1564482" y="4746353"/>
            <a:ext cx="6479381" cy="1396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92433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23" t="29415" r="1959" b="34460"/>
          <a:stretch/>
        </p:blipFill>
        <p:spPr bwMode="auto">
          <a:xfrm>
            <a:off x="3670059" y="3613022"/>
            <a:ext cx="5290785" cy="1645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Emboss Forming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2257465"/>
            <a:ext cx="3733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 panose="020F0502020204030204" pitchFamily="34" charset="0"/>
              </a:rPr>
              <a:t>Change in Height (mm)</a:t>
            </a:r>
          </a:p>
          <a:p>
            <a:r>
              <a:rPr lang="en-US" sz="1800" dirty="0" smtClean="0">
                <a:latin typeface="Calibri" panose="020F0502020204030204" pitchFamily="34" charset="0"/>
              </a:rPr>
              <a:t>Measured in positive </a:t>
            </a:r>
          </a:p>
          <a:p>
            <a:r>
              <a:rPr lang="en-US" sz="1800" dirty="0" smtClean="0">
                <a:latin typeface="Calibri" panose="020F0502020204030204" pitchFamily="34" charset="0"/>
              </a:rPr>
              <a:t>Y-direction</a:t>
            </a:r>
            <a:endParaRPr lang="en-US" sz="1800" dirty="0">
              <a:latin typeface="Calibri" panose="020F0502020204030204" pitchFamily="34" charset="0"/>
            </a:endParaRPr>
          </a:p>
          <a:p>
            <a:endParaRPr lang="en-US" sz="1800" dirty="0" smtClean="0">
              <a:latin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</a:endParaRPr>
          </a:p>
          <a:p>
            <a:r>
              <a:rPr lang="en-US" sz="1800" dirty="0" smtClean="0">
                <a:latin typeface="Calibri" panose="020F0502020204030204" pitchFamily="34" charset="0"/>
              </a:rPr>
              <a:t>Measure springback</a:t>
            </a:r>
            <a:r>
              <a:rPr lang="en-US" sz="1800" dirty="0">
                <a:latin typeface="Calibri" panose="020F0502020204030204" pitchFamily="34" charset="0"/>
              </a:rPr>
              <a:t> </a:t>
            </a:r>
            <a:r>
              <a:rPr lang="en-US" sz="1800" dirty="0" smtClean="0">
                <a:latin typeface="Calibri" panose="020F0502020204030204" pitchFamily="34" charset="0"/>
              </a:rPr>
              <a:t>after </a:t>
            </a:r>
          </a:p>
          <a:p>
            <a:r>
              <a:rPr lang="en-US" sz="1800" dirty="0" smtClean="0">
                <a:latin typeface="Calibri" panose="020F0502020204030204" pitchFamily="34" charset="0"/>
              </a:rPr>
              <a:t>removal of punch and die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565789"/>
            <a:ext cx="6572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71450" y="742950"/>
            <a:ext cx="87893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Springback Height Change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0.25mm Radii, 0.2mm Depth, 0% Gap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76" t="29478" r="1810" b="34887"/>
          <a:stretch/>
        </p:blipFill>
        <p:spPr bwMode="auto">
          <a:xfrm>
            <a:off x="3670060" y="1923187"/>
            <a:ext cx="5290785" cy="1667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08761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Emboss Forming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" y="704850"/>
            <a:ext cx="88582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Springback Height Change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0.25mm Radii, 0.2mm Depth, 0% Gap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995930"/>
              </p:ext>
            </p:extLst>
          </p:nvPr>
        </p:nvGraphicFramePr>
        <p:xfrm>
          <a:off x="2115403" y="2047164"/>
          <a:ext cx="4402543" cy="16650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57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3946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9983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017488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4867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</a:rPr>
                        <a:t>Springback (mm)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</a:rPr>
                        <a:t>2mm Radii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</a:rPr>
                        <a:t>4mm Radii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</a:rPr>
                        <a:t>6mm Radii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</a:rPr>
                        <a:t>Vertical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</a:rPr>
                        <a:t>Direction (Y)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0.0853</a:t>
                      </a:r>
                      <a:endParaRPr 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0.146</a:t>
                      </a:r>
                      <a:endParaRPr 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0.1622</a:t>
                      </a:r>
                      <a:endParaRPr 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99" y="4947220"/>
            <a:ext cx="6572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Brace 6"/>
          <p:cNvSpPr/>
          <p:nvPr/>
        </p:nvSpPr>
        <p:spPr bwMode="auto">
          <a:xfrm>
            <a:off x="6580683" y="3048062"/>
            <a:ext cx="390023" cy="664129"/>
          </a:xfrm>
          <a:prstGeom prst="rightBrace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38933" y="3048062"/>
            <a:ext cx="1592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B050"/>
                </a:solidFill>
              </a:rPr>
              <a:t>Larger hole could benefit springback</a:t>
            </a:r>
            <a:endParaRPr lang="en-US" sz="1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6413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Emboss Forming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Oval 2"/>
          <p:cNvSpPr/>
          <p:nvPr/>
        </p:nvSpPr>
        <p:spPr bwMode="auto">
          <a:xfrm>
            <a:off x="2690037" y="1881929"/>
            <a:ext cx="499730" cy="43593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060317"/>
              </p:ext>
            </p:extLst>
          </p:nvPr>
        </p:nvGraphicFramePr>
        <p:xfrm>
          <a:off x="2073349" y="3969289"/>
          <a:ext cx="4879901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53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4743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4337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02376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</a:rPr>
                        <a:t>Change in Height (mm)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</a:rPr>
                        <a:t>2mm Radii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</a:rPr>
                        <a:t>4mm Radii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</a:rPr>
                        <a:t>6mm Radii</a:t>
                      </a:r>
                      <a:endParaRPr lang="en-US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</a:rPr>
                        <a:t>Vertical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</a:rPr>
                        <a:t>Direction (Y)</a:t>
                      </a:r>
                      <a:endParaRPr lang="en-US" dirty="0">
                        <a:solidFill>
                          <a:srgbClr val="00B050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0.0942</a:t>
                      </a:r>
                      <a:endParaRPr 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0.0298</a:t>
                      </a:r>
                      <a:endParaRPr 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0.0172</a:t>
                      </a:r>
                      <a:endParaRPr 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001674"/>
            <a:ext cx="5379446" cy="122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251880" y="3200729"/>
            <a:ext cx="3764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Height change across surface</a:t>
            </a:r>
            <a:endParaRPr lang="en-US" sz="1800" dirty="0"/>
          </a:p>
        </p:txBody>
      </p:sp>
      <p:sp>
        <p:nvSpPr>
          <p:cNvPr id="9" name="Left Arrow 8"/>
          <p:cNvSpPr/>
          <p:nvPr/>
        </p:nvSpPr>
        <p:spPr bwMode="auto">
          <a:xfrm rot="20472381">
            <a:off x="2162456" y="2152649"/>
            <a:ext cx="410544" cy="282206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0" name="Right Brace 9"/>
          <p:cNvSpPr/>
          <p:nvPr/>
        </p:nvSpPr>
        <p:spPr bwMode="auto">
          <a:xfrm>
            <a:off x="6981246" y="4977516"/>
            <a:ext cx="482766" cy="620200"/>
          </a:xfrm>
          <a:prstGeom prst="rightBrace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51476" y="4603404"/>
            <a:ext cx="1592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B050"/>
                </a:solidFill>
              </a:rPr>
              <a:t>Larger hole could benefit springback</a:t>
            </a:r>
            <a:endParaRPr lang="en-US" sz="1800" dirty="0">
              <a:solidFill>
                <a:srgbClr val="00B05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1450" y="723900"/>
            <a:ext cx="87893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Tolerance on Flat Emboss Surface</a:t>
            </a:r>
          </a:p>
        </p:txBody>
      </p:sp>
      <p:sp>
        <p:nvSpPr>
          <p:cNvPr id="14" name="Oval 13"/>
          <p:cNvSpPr/>
          <p:nvPr/>
        </p:nvSpPr>
        <p:spPr bwMode="auto">
          <a:xfrm>
            <a:off x="733647" y="2095133"/>
            <a:ext cx="1339702" cy="1134603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1258525" y="2434856"/>
            <a:ext cx="76554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1258525" y="2870791"/>
            <a:ext cx="76554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Left Brace 16"/>
          <p:cNvSpPr/>
          <p:nvPr/>
        </p:nvSpPr>
        <p:spPr bwMode="auto">
          <a:xfrm>
            <a:off x="914400" y="2434856"/>
            <a:ext cx="204716" cy="435935"/>
          </a:xfrm>
          <a:prstGeom prst="leftBrac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cxnSp>
        <p:nvCxnSpPr>
          <p:cNvPr id="19" name="Straight Connector 18"/>
          <p:cNvCxnSpPr/>
          <p:nvPr/>
        </p:nvCxnSpPr>
        <p:spPr bwMode="auto">
          <a:xfrm flipH="1">
            <a:off x="2849526" y="2152650"/>
            <a:ext cx="91285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 flipH="1" flipV="1">
            <a:off x="2849526" y="2095133"/>
            <a:ext cx="3813213" cy="47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8987950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VFA Experimental Set-Up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390" y="3235943"/>
            <a:ext cx="4544037" cy="3254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60" t="38753" r="36049" b="26247"/>
          <a:stretch/>
        </p:blipFill>
        <p:spPr bwMode="auto">
          <a:xfrm>
            <a:off x="7017283" y="144538"/>
            <a:ext cx="2023091" cy="166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81317" y="933450"/>
            <a:ext cx="75101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12 kW </a:t>
            </a:r>
            <a:r>
              <a:rPr lang="en-US" sz="1800" dirty="0" err="1" smtClean="0"/>
              <a:t>Magneform</a:t>
            </a:r>
            <a:r>
              <a:rPr lang="en-US" sz="1800" dirty="0" smtClean="0"/>
              <a:t> Machine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400 kA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7 kV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Vaporizing Foil: 5754-Aluminum: 127x25.4x0.07mm dog-bone strips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Copper </a:t>
            </a:r>
            <a:r>
              <a:rPr lang="en-US" sz="1800" dirty="0" smtClean="0"/>
              <a:t>bars: Highly conductive 101 Copper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Workpiece: 1100-Aluminum: 76x127x0.5mm sheets</a:t>
            </a:r>
            <a:endParaRPr lang="en-US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191069" y="3125337"/>
            <a:ext cx="171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Copper Bars</a:t>
            </a:r>
            <a:endParaRPr lang="en-US" sz="1800" dirty="0"/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1692322" y="3310003"/>
            <a:ext cx="655093" cy="4431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193343" y="4030849"/>
            <a:ext cx="171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Vaporizing Foil</a:t>
            </a:r>
            <a:endParaRPr lang="en-US" sz="1800" dirty="0"/>
          </a:p>
        </p:txBody>
      </p:sp>
      <p:cxnSp>
        <p:nvCxnSpPr>
          <p:cNvPr id="14" name="Straight Arrow Connector 13"/>
          <p:cNvCxnSpPr/>
          <p:nvPr/>
        </p:nvCxnSpPr>
        <p:spPr bwMode="auto">
          <a:xfrm flipV="1">
            <a:off x="1844722" y="3862316"/>
            <a:ext cx="1226024" cy="3370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7017283" y="3051277"/>
            <a:ext cx="171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Workpiece</a:t>
            </a:r>
            <a:endParaRPr lang="en-US" sz="1800" dirty="0"/>
          </a:p>
        </p:txBody>
      </p:sp>
      <p:cxnSp>
        <p:nvCxnSpPr>
          <p:cNvPr id="17" name="Straight Arrow Connector 16"/>
          <p:cNvCxnSpPr/>
          <p:nvPr/>
        </p:nvCxnSpPr>
        <p:spPr bwMode="auto">
          <a:xfrm flipH="1">
            <a:off x="5745707" y="3235942"/>
            <a:ext cx="1271576" cy="4431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7019557" y="3956789"/>
            <a:ext cx="171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G10 Insulation</a:t>
            </a:r>
            <a:endParaRPr lang="en-US" sz="1800" dirty="0"/>
          </a:p>
        </p:txBody>
      </p:sp>
      <p:cxnSp>
        <p:nvCxnSpPr>
          <p:cNvPr id="19" name="Straight Arrow Connector 18"/>
          <p:cNvCxnSpPr/>
          <p:nvPr/>
        </p:nvCxnSpPr>
        <p:spPr bwMode="auto">
          <a:xfrm flipH="1">
            <a:off x="6032310" y="4199382"/>
            <a:ext cx="987247" cy="1267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7017283" y="5036024"/>
            <a:ext cx="2126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PDV hole in A2 </a:t>
            </a:r>
            <a:r>
              <a:rPr lang="en-US" sz="1800" dirty="0"/>
              <a:t>s</a:t>
            </a:r>
            <a:r>
              <a:rPr lang="en-US" sz="1800" dirty="0" smtClean="0"/>
              <a:t>teel plate</a:t>
            </a:r>
            <a:endParaRPr lang="en-US" sz="1800" dirty="0"/>
          </a:p>
        </p:txBody>
      </p:sp>
      <p:cxnSp>
        <p:nvCxnSpPr>
          <p:cNvPr id="23" name="Straight Arrow Connector 22"/>
          <p:cNvCxnSpPr/>
          <p:nvPr/>
        </p:nvCxnSpPr>
        <p:spPr bwMode="auto">
          <a:xfrm flipH="1">
            <a:off x="5745707" y="5366113"/>
            <a:ext cx="1271577" cy="1267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0400342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VFA Experimental Results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29" t="46254" r="20590" b="21245"/>
          <a:stretch/>
        </p:blipFill>
        <p:spPr bwMode="auto">
          <a:xfrm>
            <a:off x="635051" y="1037997"/>
            <a:ext cx="4479303" cy="4015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91" t="9999" r="36297" b="18752"/>
          <a:stretch/>
        </p:blipFill>
        <p:spPr bwMode="auto">
          <a:xfrm rot="5400000">
            <a:off x="5910631" y="980840"/>
            <a:ext cx="2028029" cy="281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823667" y="1037997"/>
            <a:ext cx="1989011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Draw in of Material</a:t>
            </a:r>
            <a:endParaRPr lang="en-US" sz="1600" dirty="0"/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500090" y="4083073"/>
            <a:ext cx="94297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567571" y="4707873"/>
            <a:ext cx="94297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>
            <a:off x="598586" y="4076462"/>
            <a:ext cx="0" cy="6314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567571" y="6072271"/>
            <a:ext cx="4448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Height limited by distance in set up</a:t>
            </a:r>
            <a:endParaRPr lang="en-US" sz="1600" dirty="0"/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9" t="31250" r="35346" b="29999"/>
          <a:stretch/>
        </p:blipFill>
        <p:spPr bwMode="auto">
          <a:xfrm>
            <a:off x="5583196" y="4226587"/>
            <a:ext cx="2469952" cy="2014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330672" y="3743135"/>
            <a:ext cx="3187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Coining of PDV hole into sheet</a:t>
            </a:r>
            <a:endParaRPr lang="en-US" sz="1600" dirty="0"/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1443065" y="4612641"/>
            <a:ext cx="0" cy="73728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2273749" y="4612641"/>
            <a:ext cx="0" cy="73728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>
            <a:off x="1443065" y="5349922"/>
            <a:ext cx="8306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510546" y="5336274"/>
            <a:ext cx="1105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54mm</a:t>
            </a:r>
            <a:endParaRPr lang="en-US" sz="1800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4612641"/>
            <a:ext cx="1039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25mm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332445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707" y="1172022"/>
            <a:ext cx="2752725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VFA Experimental Results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1" t="18749" r="20583" b="24999"/>
          <a:stretch/>
        </p:blipFill>
        <p:spPr bwMode="auto">
          <a:xfrm rot="10800000">
            <a:off x="5423730" y="2951773"/>
            <a:ext cx="3576317" cy="1938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4" t="12501" r="19779" b="31251"/>
          <a:stretch/>
        </p:blipFill>
        <p:spPr bwMode="auto">
          <a:xfrm rot="10800000">
            <a:off x="945843" y="2962722"/>
            <a:ext cx="3578532" cy="1917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19117" y="5295331"/>
            <a:ext cx="7571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Deformation of mesh and solid sheet of 1100-Al, 0.5mm thick at 7%</a:t>
            </a:r>
            <a:endParaRPr lang="en-US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590550" y="857250"/>
            <a:ext cx="7867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Compare deformation of solid sheet vs mesh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4" t="15001" r="36745" b="27497"/>
          <a:stretch/>
        </p:blipFill>
        <p:spPr bwMode="auto">
          <a:xfrm>
            <a:off x="2481496" y="1318915"/>
            <a:ext cx="1866344" cy="1506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/>
          <p:nvPr/>
        </p:nvCxnSpPr>
        <p:spPr bwMode="auto">
          <a:xfrm>
            <a:off x="697554" y="3416725"/>
            <a:ext cx="147244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>
            <a:off x="765034" y="4102518"/>
            <a:ext cx="94297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>
            <a:off x="796050" y="3416725"/>
            <a:ext cx="0" cy="6857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5196025" y="3678307"/>
            <a:ext cx="183257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5253847" y="4244440"/>
            <a:ext cx="94297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flipH="1">
            <a:off x="5294521" y="3678307"/>
            <a:ext cx="8050" cy="5661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0" y="3551924"/>
            <a:ext cx="105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24mm</a:t>
            </a:r>
            <a:endParaRPr lang="en-US" sz="1800" dirty="0"/>
          </a:p>
        </p:txBody>
      </p:sp>
      <p:sp>
        <p:nvSpPr>
          <p:cNvPr id="21" name="TextBox 20"/>
          <p:cNvSpPr txBox="1"/>
          <p:nvPr/>
        </p:nvSpPr>
        <p:spPr>
          <a:xfrm>
            <a:off x="4584185" y="3759621"/>
            <a:ext cx="103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20mm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404800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Future Work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3900" y="1104900"/>
            <a:ext cx="78486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Perform </a:t>
            </a:r>
            <a:r>
              <a:rPr lang="en-US" sz="2000" dirty="0" err="1" smtClean="0"/>
              <a:t>uni</a:t>
            </a:r>
            <a:r>
              <a:rPr lang="en-US" sz="2000" dirty="0" smtClean="0"/>
              <a:t>-axial, plane strain and </a:t>
            </a:r>
            <a:r>
              <a:rPr lang="en-US" sz="2000" dirty="0" err="1" smtClean="0"/>
              <a:t>equi</a:t>
            </a:r>
            <a:r>
              <a:rPr lang="en-US" sz="2000" dirty="0" smtClean="0"/>
              <a:t>-biaxial tension, as well as high rate </a:t>
            </a:r>
            <a:r>
              <a:rPr lang="en-US" sz="2000" dirty="0" err="1" smtClean="0"/>
              <a:t>Kolsky</a:t>
            </a:r>
            <a:r>
              <a:rPr lang="en-US" sz="2000" dirty="0" smtClean="0"/>
              <a:t> bar test, on Inconel 625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Run </a:t>
            </a:r>
            <a:r>
              <a:rPr lang="en-US" sz="2000" dirty="0" err="1" smtClean="0"/>
              <a:t>Abaqus</a:t>
            </a:r>
            <a:r>
              <a:rPr lang="en-US" sz="2000" dirty="0" smtClean="0"/>
              <a:t> simulation with whole lamina geometry to assess all failure modes including wrinkling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Conduct experimental trials to assess consistency and repeatability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Compare theoretical and experimental results for both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7299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Questions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1440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Background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148" y="1027017"/>
            <a:ext cx="1643063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39" y="651821"/>
            <a:ext cx="5037511" cy="4353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3436" y="4906096"/>
            <a:ext cx="2169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 Temperature Recuperator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32093" y="5139616"/>
            <a:ext cx="26836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High Temperature Microchannel Recuperator</a:t>
            </a:r>
            <a:endParaRPr lang="en-US" sz="1100" dirty="0"/>
          </a:p>
          <a:p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69361" y="2828605"/>
            <a:ext cx="327463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Proposed Advantages: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Smaller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Lighter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Lower Cost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Less Raw Materials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 flipV="1">
            <a:off x="4449170" y="4312693"/>
            <a:ext cx="148588" cy="8269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3744473" y="2613160"/>
            <a:ext cx="31339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B. Paul, et al., Oregon State University, 2017</a:t>
            </a:r>
            <a:endParaRPr lang="en-US" sz="1100" dirty="0"/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1030784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References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42950" y="914400"/>
            <a:ext cx="752475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sz="1800" dirty="0"/>
              <a:t>A. </a:t>
            </a:r>
            <a:r>
              <a:rPr lang="en-US" sz="1800" dirty="0" err="1"/>
              <a:t>Vivek</a:t>
            </a:r>
            <a:r>
              <a:rPr lang="en-US" sz="1800" dirty="0"/>
              <a:t>, G.A. Taber, J.R. Johnson, S.T. Woodward, Glenn S. </a:t>
            </a:r>
            <a:r>
              <a:rPr lang="en-US" sz="1800" dirty="0" err="1"/>
              <a:t>Daehn</a:t>
            </a:r>
            <a:r>
              <a:rPr lang="en-US" sz="1800" dirty="0"/>
              <a:t>, “</a:t>
            </a:r>
            <a:r>
              <a:rPr lang="en-US" sz="1800" i="1" dirty="0"/>
              <a:t>Electrically driven plasma via vaporization of metallic conductors: A tool for impulse metal working”</a:t>
            </a:r>
            <a:r>
              <a:rPr lang="en-US" sz="1800" dirty="0"/>
              <a:t>, Journal of Materials Processing Technology 213(2013) 1311-1326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800" dirty="0"/>
              <a:t>A. </a:t>
            </a:r>
            <a:r>
              <a:rPr lang="en-US" sz="1800" dirty="0" err="1"/>
              <a:t>Vivek</a:t>
            </a:r>
            <a:r>
              <a:rPr lang="en-US" sz="1800" dirty="0"/>
              <a:t>, S.R. </a:t>
            </a:r>
            <a:r>
              <a:rPr lang="en-US" sz="1800" dirty="0" err="1"/>
              <a:t>Hanser</a:t>
            </a:r>
            <a:r>
              <a:rPr lang="en-US" sz="1800" dirty="0"/>
              <a:t>, Glenn S. </a:t>
            </a:r>
            <a:r>
              <a:rPr lang="en-US" sz="1800" dirty="0" err="1"/>
              <a:t>Daehn</a:t>
            </a:r>
            <a:r>
              <a:rPr lang="en-US" sz="1800" dirty="0"/>
              <a:t>, “</a:t>
            </a:r>
            <a:r>
              <a:rPr lang="en-US" sz="1800" i="1" dirty="0"/>
              <a:t>High strain rate metalworking with vaporizing foil actuator: Control of flyer velocities by varying input energy and foil thickness”</a:t>
            </a:r>
            <a:r>
              <a:rPr lang="en-US" sz="1800" dirty="0"/>
              <a:t>, Review of Scientific Instruments 85, 075101 (2014</a:t>
            </a:r>
            <a:r>
              <a:rPr lang="en-US" sz="1800" dirty="0" smtClean="0"/>
              <a:t>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800" dirty="0" smtClean="0"/>
              <a:t>B. Paul. “Low-Cost Waste Heat Recovery Using ‘Half-Array’ Microchannel Heat Exchangers”. Oregon State University, lecture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800" dirty="0" smtClean="0"/>
              <a:t>Special Metals, </a:t>
            </a:r>
            <a:r>
              <a:rPr lang="en-US" sz="1800" i="1" dirty="0" smtClean="0"/>
              <a:t>‘INCONEL Alloy 625’,</a:t>
            </a:r>
            <a:r>
              <a:rPr lang="en-US" sz="1800" dirty="0" smtClean="0"/>
              <a:t> specialmetals.com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159646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Appendix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00576"/>
            <a:ext cx="891540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04967" y="832513"/>
            <a:ext cx="4026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Cost Comparison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0515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Emboss Forming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8" r="-894"/>
          <a:stretch/>
        </p:blipFill>
        <p:spPr bwMode="auto">
          <a:xfrm>
            <a:off x="6555122" y="1230409"/>
            <a:ext cx="1830123" cy="1647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3175585" y="1981200"/>
            <a:ext cx="173371" cy="3726888"/>
            <a:chOff x="4674881" y="2667001"/>
            <a:chExt cx="173371" cy="3726888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44182"/>
            <a:stretch/>
          </p:blipFill>
          <p:spPr bwMode="auto">
            <a:xfrm>
              <a:off x="4674881" y="2667001"/>
              <a:ext cx="91440" cy="1242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2512" y="3909297"/>
              <a:ext cx="163819" cy="1242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4433" y="5151593"/>
              <a:ext cx="163819" cy="1242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extBox 7"/>
          <p:cNvSpPr txBox="1"/>
          <p:nvPr/>
        </p:nvSpPr>
        <p:spPr>
          <a:xfrm>
            <a:off x="228600" y="5725467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Center of emboss hole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590800" y="5486400"/>
            <a:ext cx="584785" cy="2390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88749" y="2053965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</a:t>
            </a:r>
            <a:endParaRPr lang="en-US" sz="2800" dirty="0"/>
          </a:p>
        </p:txBody>
      </p:sp>
      <p:cxnSp>
        <p:nvCxnSpPr>
          <p:cNvPr id="11" name="Straight Arrow Connector 10"/>
          <p:cNvCxnSpPr>
            <a:endCxn id="5" idx="3"/>
          </p:cNvCxnSpPr>
          <p:nvPr/>
        </p:nvCxnSpPr>
        <p:spPr>
          <a:xfrm flipH="1">
            <a:off x="3267025" y="2599763"/>
            <a:ext cx="3288099" cy="25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5795598" y="3268203"/>
            <a:ext cx="2956769" cy="2403099"/>
            <a:chOff x="5806231" y="2167202"/>
            <a:chExt cx="2956769" cy="2403099"/>
          </a:xfrm>
        </p:grpSpPr>
        <p:grpSp>
          <p:nvGrpSpPr>
            <p:cNvPr id="13" name="Group 12"/>
            <p:cNvGrpSpPr/>
            <p:nvPr/>
          </p:nvGrpSpPr>
          <p:grpSpPr>
            <a:xfrm>
              <a:off x="5858703" y="2167202"/>
              <a:ext cx="2904297" cy="2403099"/>
              <a:chOff x="5858703" y="2167202"/>
              <a:chExt cx="2904297" cy="2403099"/>
            </a:xfrm>
          </p:grpSpPr>
          <p:pic>
            <p:nvPicPr>
              <p:cNvPr id="15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60450" y="2167202"/>
                <a:ext cx="2402550" cy="2112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" name="Picture 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58703" y="3989276"/>
                <a:ext cx="733425" cy="581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6231" y="2557463"/>
              <a:ext cx="733425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TextBox 17"/>
          <p:cNvSpPr txBox="1"/>
          <p:nvPr/>
        </p:nvSpPr>
        <p:spPr>
          <a:xfrm>
            <a:off x="241008" y="2602348"/>
            <a:ext cx="2730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 panose="020F0502020204030204" pitchFamily="34" charset="0"/>
              </a:rPr>
              <a:t>Springback leading to angled emboss feature and varied hole diameter</a:t>
            </a:r>
            <a:endParaRPr lang="en-US" sz="1800" dirty="0">
              <a:latin typeface="Calibri" panose="020F0502020204030204" pitchFamily="34" charset="0"/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049" y="4763090"/>
            <a:ext cx="6572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7115303" y="5817800"/>
            <a:ext cx="1005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Punch</a:t>
            </a:r>
            <a:endParaRPr lang="en-US" sz="1800" dirty="0"/>
          </a:p>
        </p:txBody>
      </p:sp>
      <p:cxnSp>
        <p:nvCxnSpPr>
          <p:cNvPr id="23" name="Straight Arrow Connector 22"/>
          <p:cNvCxnSpPr/>
          <p:nvPr/>
        </p:nvCxnSpPr>
        <p:spPr bwMode="auto">
          <a:xfrm flipH="1" flipV="1">
            <a:off x="7149075" y="5380789"/>
            <a:ext cx="166125" cy="4370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8385245" y="3048000"/>
            <a:ext cx="72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Die</a:t>
            </a:r>
            <a:endParaRPr lang="en-US" sz="1800" dirty="0"/>
          </a:p>
        </p:txBody>
      </p:sp>
      <p:cxnSp>
        <p:nvCxnSpPr>
          <p:cNvPr id="25" name="Straight Arrow Connector 24"/>
          <p:cNvCxnSpPr/>
          <p:nvPr/>
        </p:nvCxnSpPr>
        <p:spPr bwMode="auto">
          <a:xfrm flipH="1">
            <a:off x="8747851" y="3417332"/>
            <a:ext cx="4516" cy="5316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 flipH="1">
            <a:off x="6529023" y="3387001"/>
            <a:ext cx="324893" cy="64367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484081" y="5410790"/>
            <a:ext cx="1695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/>
              <a:t>Nodal Displacement</a:t>
            </a:r>
            <a:endParaRPr lang="en-US" sz="1800" dirty="0"/>
          </a:p>
        </p:txBody>
      </p:sp>
      <p:cxnSp>
        <p:nvCxnSpPr>
          <p:cNvPr id="28" name="Straight Arrow Connector 27"/>
          <p:cNvCxnSpPr/>
          <p:nvPr/>
        </p:nvCxnSpPr>
        <p:spPr bwMode="auto">
          <a:xfrm flipV="1">
            <a:off x="6020790" y="5090277"/>
            <a:ext cx="503276" cy="3961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Connector 29"/>
          <p:cNvCxnSpPr/>
          <p:nvPr/>
        </p:nvCxnSpPr>
        <p:spPr bwMode="auto">
          <a:xfrm>
            <a:off x="6466637" y="4682401"/>
            <a:ext cx="114858" cy="6983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41008" y="762001"/>
            <a:ext cx="5554590" cy="1219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Magnified view of how the formed emboss will experience springback with the removal of the top die and punch </a:t>
            </a:r>
          </a:p>
        </p:txBody>
      </p:sp>
    </p:spTree>
    <p:extLst>
      <p:ext uri="{BB962C8B-B14F-4D97-AF65-F5344CB8AC3E}">
        <p14:creationId xmlns:p14="http://schemas.microsoft.com/office/powerpoint/2010/main" val="35189003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Background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661" y="4587138"/>
            <a:ext cx="4145713" cy="1429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842" y="4493865"/>
            <a:ext cx="10096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10650" y="5095677"/>
            <a:ext cx="2142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Lamina Insert</a:t>
            </a:r>
          </a:p>
        </p:txBody>
      </p:sp>
      <p:sp>
        <p:nvSpPr>
          <p:cNvPr id="4" name="Right Arrow 3"/>
          <p:cNvSpPr/>
          <p:nvPr/>
        </p:nvSpPr>
        <p:spPr bwMode="auto">
          <a:xfrm>
            <a:off x="3138986" y="5072479"/>
            <a:ext cx="1055681" cy="45887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303" y="1400946"/>
            <a:ext cx="2635071" cy="2597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04297" y="1915007"/>
            <a:ext cx="39676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High Temperature Microchannel </a:t>
            </a:r>
            <a:r>
              <a:rPr lang="en-US" dirty="0" smtClean="0"/>
              <a:t>Recuperator: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25x10x13cm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 bwMode="auto">
          <a:xfrm>
            <a:off x="3750647" y="2699837"/>
            <a:ext cx="1055681" cy="45887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6518" y="842682"/>
            <a:ext cx="8167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*Designed by OSU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06328" y="6159044"/>
            <a:ext cx="38441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B. Paul, et al., Oregon State University, 2017</a:t>
            </a:r>
          </a:p>
          <a:p>
            <a:endParaRPr lang="en-US" sz="1100" dirty="0"/>
          </a:p>
        </p:txBody>
      </p:sp>
      <p:cxnSp>
        <p:nvCxnSpPr>
          <p:cNvPr id="8" name="Straight Arrow Connector 7"/>
          <p:cNvCxnSpPr/>
          <p:nvPr/>
        </p:nvCxnSpPr>
        <p:spPr bwMode="auto">
          <a:xfrm flipH="1">
            <a:off x="6482687" y="3158711"/>
            <a:ext cx="262151" cy="14516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9927393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Background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324" y="1103617"/>
            <a:ext cx="4145713" cy="1429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185" y="1122868"/>
            <a:ext cx="10096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0637" y="1122868"/>
            <a:ext cx="8113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Lamina Insert: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ym typeface="Symbol"/>
              </a:rPr>
              <a:t>0.5mm thick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50m</a:t>
            </a:r>
            <a:r>
              <a:rPr lang="en-US" dirty="0" smtClean="0">
                <a:sym typeface="Symbol"/>
              </a:rPr>
              <a:t>m wide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178m</a:t>
            </a:r>
            <a:r>
              <a:rPr lang="en-US" dirty="0" smtClean="0">
                <a:sym typeface="Symbol"/>
              </a:rPr>
              <a:t>m long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ym typeface="Symbol"/>
              </a:rPr>
              <a:t>+/-5% tolerance on height feature, i.e., +/- 0.025mm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 bwMode="auto">
          <a:xfrm>
            <a:off x="3486991" y="1724680"/>
            <a:ext cx="1055681" cy="45887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5910" y="3240491"/>
            <a:ext cx="79020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Traditional fabrication methods: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Photochemical Machining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Diffusion Brazing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 smtClean="0"/>
              <a:t>Drawbacks: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Expensive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Over 50% of material is wasted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0636" y="5949844"/>
            <a:ext cx="7484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Unsure if traditional forming can achieve required tolerance and be a low cost solution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2289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528" y="-239470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Presentation Outline</a:t>
            </a:r>
          </a:p>
        </p:txBody>
      </p:sp>
      <p:sp>
        <p:nvSpPr>
          <p:cNvPr id="6" name="Inhaltsplatzhalter 1"/>
          <p:cNvSpPr txBox="1">
            <a:spLocks/>
          </p:cNvSpPr>
          <p:nvPr/>
        </p:nvSpPr>
        <p:spPr>
          <a:xfrm>
            <a:off x="434528" y="908650"/>
            <a:ext cx="8450392" cy="39475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de-DE" sz="2400" kern="0" dirty="0" smtClean="0"/>
          </a:p>
        </p:txBody>
      </p:sp>
      <p:sp>
        <p:nvSpPr>
          <p:cNvPr id="3" name="Rectangle 2"/>
          <p:cNvSpPr/>
          <p:nvPr/>
        </p:nvSpPr>
        <p:spPr>
          <a:xfrm>
            <a:off x="434528" y="903530"/>
            <a:ext cx="500207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Background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Motivation/Goals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Numerical </a:t>
            </a:r>
            <a:r>
              <a:rPr lang="en-US" dirty="0" smtClean="0"/>
              <a:t>Investigation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Experimental </a:t>
            </a:r>
            <a:r>
              <a:rPr lang="en-US" dirty="0" smtClean="0"/>
              <a:t>Studies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39469499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Motivation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2464" y="806192"/>
            <a:ext cx="855171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High Strain Rate Forming: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Fast, Inexpensive, Repeatable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High strain rate forming increase forming limits of material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Two possible methods, electromagnetic forming (EMF, currently in MMM lab) and Vaporizing Foil Actuator (VFA)</a:t>
            </a:r>
          </a:p>
          <a:p>
            <a:endParaRPr lang="en-US" sz="2000" dirty="0" smtClean="0"/>
          </a:p>
          <a:p>
            <a:r>
              <a:rPr lang="en-US" sz="2000" dirty="0" smtClean="0"/>
              <a:t>Disadvantages of EMF: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Actuators tend to fail after repeated use </a:t>
            </a:r>
          </a:p>
          <a:p>
            <a:r>
              <a:rPr lang="en-US" sz="2000" dirty="0" smtClean="0"/>
              <a:t>     when </a:t>
            </a:r>
            <a:r>
              <a:rPr lang="en-US" sz="2000" dirty="0"/>
              <a:t>magnetic pressures are increased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Only efficient with workpieces that are </a:t>
            </a:r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    electrically conductive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Limited velocity achievable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EMF can reach 300-400m/s</a:t>
            </a:r>
          </a:p>
          <a:p>
            <a:pPr lvl="1"/>
            <a:r>
              <a:rPr lang="en-US" sz="2000" dirty="0" smtClean="0"/>
              <a:t>     Where VFA can reach 800-900m/s</a:t>
            </a:r>
          </a:p>
          <a:p>
            <a:endParaRPr lang="en-US" sz="2000" dirty="0" smtClean="0"/>
          </a:p>
          <a:p>
            <a:r>
              <a:rPr lang="en-US" sz="2000" dirty="0" smtClean="0"/>
              <a:t>Applications: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Material forming, cutting and welding of dissimilar metals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14" y="2786015"/>
            <a:ext cx="3506786" cy="2715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914" y="5026439"/>
            <a:ext cx="4953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72174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Vaporizer Foil Actuator Process Overview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1" t="42845" r="47199" b="20886"/>
          <a:stretch/>
        </p:blipFill>
        <p:spPr bwMode="auto">
          <a:xfrm>
            <a:off x="322541" y="1520540"/>
            <a:ext cx="8243031" cy="4183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33450" y="819150"/>
            <a:ext cx="7067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From Ohio State University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95634" y="5580570"/>
            <a:ext cx="428835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A. </a:t>
            </a:r>
            <a:r>
              <a:rPr lang="en-US" sz="1100" dirty="0" err="1" smtClean="0"/>
              <a:t>Vivek</a:t>
            </a:r>
            <a:r>
              <a:rPr lang="en-US" sz="1100" dirty="0" smtClean="0"/>
              <a:t>, et al., </a:t>
            </a:r>
            <a:r>
              <a:rPr lang="en-US" sz="1100" dirty="0"/>
              <a:t>Journal of Materials Processing Technology</a:t>
            </a:r>
            <a:r>
              <a:rPr lang="en-US" sz="1100" dirty="0" smtClean="0"/>
              <a:t>, 2013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0483364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Goals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6471" y="1201271"/>
            <a:ext cx="7315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Use Finite Element Analysis to direct design of lamina, e.g., bending radii, forming depth and gap between punch and die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Implement VFA forming in MMM lab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0344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Blank Presentatio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88219</TotalTime>
  <Words>1322</Words>
  <Application>Microsoft Office PowerPoint</Application>
  <PresentationFormat>On-screen Show (4:3)</PresentationFormat>
  <Paragraphs>328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2_Blank Presentation</vt:lpstr>
      <vt:lpstr>PowerPoint Presentation</vt:lpstr>
      <vt:lpstr>Background</vt:lpstr>
      <vt:lpstr>Background</vt:lpstr>
      <vt:lpstr>Background</vt:lpstr>
      <vt:lpstr>Background</vt:lpstr>
      <vt:lpstr>Presentation Outline</vt:lpstr>
      <vt:lpstr>Motivation</vt:lpstr>
      <vt:lpstr>Vaporizer Foil Actuator Process Overview</vt:lpstr>
      <vt:lpstr>Goals</vt:lpstr>
      <vt:lpstr>Numerical Approach</vt:lpstr>
      <vt:lpstr>Failure Modes</vt:lpstr>
      <vt:lpstr>Material Properties</vt:lpstr>
      <vt:lpstr>Rib Forming</vt:lpstr>
      <vt:lpstr>Rib Forming</vt:lpstr>
      <vt:lpstr>Rib Forming</vt:lpstr>
      <vt:lpstr>Rib Forming</vt:lpstr>
      <vt:lpstr>Emboss Forming</vt:lpstr>
      <vt:lpstr>Emboss Forming</vt:lpstr>
      <vt:lpstr>Emboss Forming</vt:lpstr>
      <vt:lpstr>Emboss Forming</vt:lpstr>
      <vt:lpstr>Emboss Forming</vt:lpstr>
      <vt:lpstr>Emboss Forming</vt:lpstr>
      <vt:lpstr>Emboss Forming</vt:lpstr>
      <vt:lpstr>Emboss Forming</vt:lpstr>
      <vt:lpstr>VFA Experimental Set-Up</vt:lpstr>
      <vt:lpstr>VFA Experimental Results</vt:lpstr>
      <vt:lpstr>VFA Experimental Results</vt:lpstr>
      <vt:lpstr>Future Work</vt:lpstr>
      <vt:lpstr>Questions</vt:lpstr>
      <vt:lpstr>References</vt:lpstr>
      <vt:lpstr>Appendix</vt:lpstr>
      <vt:lpstr>Emboss Forming</vt:lpstr>
    </vt:vector>
  </TitlesOfParts>
  <Company>UNH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Yannis Korkolis</dc:creator>
  <cp:lastModifiedBy>Mike</cp:lastModifiedBy>
  <cp:revision>1280</cp:revision>
  <dcterms:created xsi:type="dcterms:W3CDTF">2007-05-26T14:27:38Z</dcterms:created>
  <dcterms:modified xsi:type="dcterms:W3CDTF">2018-05-01T22:08:21Z</dcterms:modified>
</cp:coreProperties>
</file>